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9" r:id="rId6"/>
    <p:sldId id="264" r:id="rId7"/>
    <p:sldId id="267" r:id="rId8"/>
    <p:sldId id="265" r:id="rId9"/>
    <p:sldId id="266" r:id="rId10"/>
    <p:sldId id="262" r:id="rId11"/>
    <p:sldId id="263" r:id="rId12"/>
    <p:sldId id="268" r:id="rId13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5E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0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6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79F38B6-B96A-F151-68C6-3D57D9E20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A9925613-46AE-009E-AEA6-F651D2531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257F86B-12B1-51EB-EB2B-C0777BD52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2D8-8928-4C4B-899C-CB9168F9014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86EC563-0742-0AE1-C2A4-7974764A2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E421577-BF19-75E9-F0D6-FC7305BD3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4AB5-73E6-4111-86E9-D9B0B0E5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74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B20C4D0-DAE1-2C43-40C9-60688A6B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9746A8C-469C-E06B-9E16-C8CDEBF48E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EAFC153-D826-479C-B860-D2C254503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2D8-8928-4C4B-899C-CB9168F9014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05BF588-8998-C340-E73E-B67228B03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F0FAE07-9E75-8246-BFBD-1743B9879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4AB5-73E6-4111-86E9-D9B0B0E5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95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07588938-689A-5E79-689B-05D4B4850F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AE3D971B-1E61-51D3-6629-56231ADECA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A88A20A-E42E-CC57-F4B5-9541322BC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2D8-8928-4C4B-899C-CB9168F9014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F882C22-3A78-69D7-6245-22B9E3AA4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0CF712A-17DB-424B-0FFD-BC22B7222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4AB5-73E6-4111-86E9-D9B0B0E5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3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323A8C2-B7ED-4121-11A4-232858B0D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BACCED7-5701-3B30-F257-EAA79BD0F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9786930-0B9E-908D-9D25-FDB09BE12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2D8-8928-4C4B-899C-CB9168F9014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4876FA9-800B-8921-AE57-5C9352CE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395739E-5689-C937-C873-82E50D48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4AB5-73E6-4111-86E9-D9B0B0E5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29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C68DBDD-30D4-656F-44E8-58F0247CD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7E934FF-03B0-9FBA-4E9F-EEFE9F77D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656FB53-1F37-1B10-844E-D6A130153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2D8-8928-4C4B-899C-CB9168F9014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FABB122-C952-CF4C-A8D5-5A14A6267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047CA09-03EB-92C0-0B71-D3F770A19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4AB5-73E6-4111-86E9-D9B0B0E5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06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BD74227-2231-75EC-E62E-E5056C92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1E44FC4-B581-4257-B0D4-AA6733CCEC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82E3BED-DD73-4C6A-6F86-26BC7696C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71A3D3E-23FB-C1B2-C90A-76D57A904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2D8-8928-4C4B-899C-CB9168F9014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6A72B9E-836F-2316-35B6-CEAADDFAD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2AF2DC8C-4F70-F7A8-FB42-981B6BE8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4AB5-73E6-4111-86E9-D9B0B0E5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11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DC7A922-816E-A79C-D54F-FEC628267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133336D-406F-2A2D-596D-B3A8F7829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57E89593-1E55-E7CE-348F-5A9EEA974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0B129B67-2E95-DF62-E4F4-77C3A4392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D3CAA318-49BA-CE74-7044-3B8D9C8EAE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22D67A29-95F6-CB37-A4B4-8828F525E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2D8-8928-4C4B-899C-CB9168F9014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9CF30B90-4E70-5E59-AC14-11AA4A1B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02AA9175-362A-AD35-D209-213E2595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4AB5-73E6-4111-86E9-D9B0B0E5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7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2DF1737-A114-1B11-C466-DA1385DA9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203A671A-6BB0-605A-5FB4-6BAAF17C9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2D8-8928-4C4B-899C-CB9168F9014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5A5AB68B-BF80-9F3D-5E82-D7F1070F3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6073B593-8D26-EA79-030E-E5665E06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4AB5-73E6-4111-86E9-D9B0B0E5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75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F754AD12-28C7-80E2-AC08-5B321E0AE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2D8-8928-4C4B-899C-CB9168F9014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FC336A17-B905-9236-3E04-D1566AF82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878DF4ED-06C0-62E6-851B-98665C756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4AB5-73E6-4111-86E9-D9B0B0E5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8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0D0AA1D-A740-1382-8CF3-11AFF3D56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38E190A-F9AD-43C9-69A0-1431DF6FD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98344CE-1599-F3BF-34FC-B93125276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2DB4D92-5875-D20B-B2DB-6E7C965CD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2D8-8928-4C4B-899C-CB9168F9014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2A225FC-34B2-0130-88EE-EA230F7B8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B9234D9-6892-41BC-2F41-7F5A01A6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4AB5-73E6-4111-86E9-D9B0B0E5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11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638DB60-2D7E-4020-AE0E-E9294C01A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860DE741-59A8-5C02-A8BB-9ADBE7ACF5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D693EF54-12D0-4D49-C530-5B3F84908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F523959-6A0D-9439-AA11-254B67470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12D8-8928-4C4B-899C-CB9168F9014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D86A598-A3D2-D6A1-C155-5DA1BD9DE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5D43262-612D-FD5B-CAD9-B67C63D44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74AB5-73E6-4111-86E9-D9B0B0E5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1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40530C85-7980-EBD5-4760-94CC91A52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D5111D2-66BB-2F0A-8E9D-2883A599F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E6F5F12-8C33-E92B-B7EF-2C7BF887C3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912D8-8928-4C4B-899C-CB9168F9014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C301800-7339-4E85-0C34-D326C30E4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237E752-B8F6-B76E-58CA-C4B9B3B1A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74AB5-73E6-4111-86E9-D9B0B0E53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82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kg gifs | WiffleGif">
            <a:extLst>
              <a:ext uri="{FF2B5EF4-FFF2-40B4-BE49-F238E27FC236}">
                <a16:creationId xmlns:a16="http://schemas.microsoft.com/office/drawing/2014/main" id="{00B23329-750E-0A81-A767-4CF472D68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4" r="4415" b="9702"/>
          <a:stretch/>
        </p:blipFill>
        <p:spPr bwMode="auto">
          <a:xfrm>
            <a:off x="-142876" y="614171"/>
            <a:ext cx="12334875" cy="624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מלבן 16">
            <a:extLst>
              <a:ext uri="{FF2B5EF4-FFF2-40B4-BE49-F238E27FC236}">
                <a16:creationId xmlns:a16="http://schemas.microsoft.com/office/drawing/2014/main" id="{A9D784DA-CC81-68F7-4B4D-97BC1609FD41}"/>
              </a:ext>
            </a:extLst>
          </p:cNvPr>
          <p:cNvSpPr/>
          <p:nvPr/>
        </p:nvSpPr>
        <p:spPr>
          <a:xfrm>
            <a:off x="-33411" y="-14036"/>
            <a:ext cx="12258822" cy="1627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992A139A-D7FA-1D7B-EC2D-CC2D82340546}"/>
              </a:ext>
            </a:extLst>
          </p:cNvPr>
          <p:cNvSpPr txBox="1"/>
          <p:nvPr/>
        </p:nvSpPr>
        <p:spPr>
          <a:xfrm>
            <a:off x="2631423" y="322770"/>
            <a:ext cx="4171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ECG classification task using CNN</a:t>
            </a:r>
          </a:p>
        </p:txBody>
      </p: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38E58881-3F07-279D-0253-7BC36C252B8D}"/>
              </a:ext>
            </a:extLst>
          </p:cNvPr>
          <p:cNvCxnSpPr>
            <a:cxnSpLocks/>
          </p:cNvCxnSpPr>
          <p:nvPr/>
        </p:nvCxnSpPr>
        <p:spPr>
          <a:xfrm>
            <a:off x="9029700" y="33590"/>
            <a:ext cx="0" cy="1580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33F81F6B-0B02-6294-5E15-374B6E807CA0}"/>
              </a:ext>
            </a:extLst>
          </p:cNvPr>
          <p:cNvSpPr txBox="1"/>
          <p:nvPr/>
        </p:nvSpPr>
        <p:spPr>
          <a:xfrm>
            <a:off x="8648700" y="319866"/>
            <a:ext cx="4010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Gilad Altshuler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50800" dist="38100" algn="l" rotWithShape="0">
                    <a:schemeClr val="bg1">
                      <a:alpha val="40000"/>
                    </a:schemeClr>
                  </a:outerShdw>
                </a:effectLst>
              </a:rPr>
              <a:t>Sagie Badoach</a:t>
            </a:r>
          </a:p>
        </p:txBody>
      </p:sp>
      <p:pic>
        <p:nvPicPr>
          <p:cNvPr id="1034" name="Picture 10" descr="R">
            <a:extLst>
              <a:ext uri="{FF2B5EF4-FFF2-40B4-BE49-F238E27FC236}">
                <a16:creationId xmlns:a16="http://schemas.microsoft.com/office/drawing/2014/main" id="{6EB56878-1B40-5E12-549E-7BD1245FC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6" t="11624" r="27205" b="9409"/>
          <a:stretch/>
        </p:blipFill>
        <p:spPr bwMode="auto">
          <a:xfrm>
            <a:off x="-33411" y="-14035"/>
            <a:ext cx="1414747" cy="162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80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B4A814D-8C02-B660-1CFF-AEBDC525E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 explanation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524A3C99-E861-4705-06FB-7411D3F65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890" y="1291172"/>
            <a:ext cx="10915048" cy="1718041"/>
          </a:xfr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9C440707-B978-EA1F-3012-A1D13D59E7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536" b="1"/>
          <a:stretch/>
        </p:blipFill>
        <p:spPr>
          <a:xfrm>
            <a:off x="577513" y="3231205"/>
            <a:ext cx="11056219" cy="1718042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9FD66311-400C-8405-1A54-FA47848894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01"/>
          <a:stretch/>
        </p:blipFill>
        <p:spPr>
          <a:xfrm>
            <a:off x="644890" y="5171239"/>
            <a:ext cx="10915048" cy="171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58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B4A814D-8C02-B660-1CFF-AEBDC525E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work extensions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093BD0A-3166-2E31-3B1C-2638747F2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0400" cy="4351338"/>
          </a:xfrm>
        </p:spPr>
        <p:txBody>
          <a:bodyPr/>
          <a:lstStyle/>
          <a:p>
            <a:pPr algn="l" rtl="0"/>
            <a:r>
              <a:rPr lang="en-US" dirty="0"/>
              <a:t>Check other ECG leads (checked only lead 2#)</a:t>
            </a:r>
          </a:p>
          <a:p>
            <a:pPr algn="l" rtl="0"/>
            <a:r>
              <a:rPr lang="en-US" dirty="0"/>
              <a:t>Enhancing data to more subjects (these datasets based on 47 subjects)</a:t>
            </a:r>
          </a:p>
          <a:p>
            <a:pPr lvl="1" algn="l" rtl="0"/>
            <a:r>
              <a:rPr lang="en-US" dirty="0"/>
              <a:t>Generate ECG  wavelets for data augmentation</a:t>
            </a:r>
          </a:p>
          <a:p>
            <a:pPr algn="l" rtl="0"/>
            <a:r>
              <a:rPr lang="en-US" dirty="0"/>
              <a:t>Check the hypothesis that wavelets peaks marker the heart conditions</a:t>
            </a:r>
          </a:p>
        </p:txBody>
      </p:sp>
    </p:spTree>
    <p:extLst>
      <p:ext uri="{BB962C8B-B14F-4D97-AF65-F5344CB8AC3E}">
        <p14:creationId xmlns:p14="http://schemas.microsoft.com/office/powerpoint/2010/main" val="2157065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B4A814D-8C02-B660-1CFF-AEBDC525E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094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617189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96AC824-E8C7-F1A5-2389-20626D96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Introduction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15B04EF7-700B-AE1A-7A07-44726BAD4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4" y="671283"/>
            <a:ext cx="2398203" cy="1754555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2B5E2B7C-3393-408A-6CB0-25E00DC51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" t="2048" b="1909"/>
          <a:stretch/>
        </p:blipFill>
        <p:spPr>
          <a:xfrm>
            <a:off x="0" y="2457883"/>
            <a:ext cx="2524993" cy="1628978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9D5133CA-CB8C-1542-28D7-E7AA8F2E8C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3" t="2340" r="951" b="1201"/>
          <a:stretch/>
        </p:blipFill>
        <p:spPr>
          <a:xfrm>
            <a:off x="2524993" y="1665736"/>
            <a:ext cx="3045228" cy="1504850"/>
          </a:xfrm>
          <a:prstGeom prst="rect">
            <a:avLst/>
          </a:prstGeom>
        </p:spPr>
      </p:pic>
      <p:sp>
        <p:nvSpPr>
          <p:cNvPr id="8" name="מלבן 7">
            <a:extLst>
              <a:ext uri="{FF2B5EF4-FFF2-40B4-BE49-F238E27FC236}">
                <a16:creationId xmlns:a16="http://schemas.microsoft.com/office/drawing/2014/main" id="{F3F66ACC-9977-6EB1-21EF-C40370BA1D46}"/>
              </a:ext>
            </a:extLst>
          </p:cNvPr>
          <p:cNvSpPr/>
          <p:nvPr/>
        </p:nvSpPr>
        <p:spPr>
          <a:xfrm>
            <a:off x="2544649" y="1948073"/>
            <a:ext cx="1425535" cy="32416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n example of ECG signal. | Download Scientific Diagram">
            <a:extLst>
              <a:ext uri="{FF2B5EF4-FFF2-40B4-BE49-F238E27FC236}">
                <a16:creationId xmlns:a16="http://schemas.microsoft.com/office/drawing/2014/main" id="{88CDB11E-BD62-8E25-DA2B-75302EE9D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82" y="1548560"/>
            <a:ext cx="2869096" cy="193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חץ: ימינה 10">
            <a:extLst>
              <a:ext uri="{FF2B5EF4-FFF2-40B4-BE49-F238E27FC236}">
                <a16:creationId xmlns:a16="http://schemas.microsoft.com/office/drawing/2014/main" id="{91B2E224-31A2-5135-6A51-52F7B2EA66E6}"/>
              </a:ext>
            </a:extLst>
          </p:cNvPr>
          <p:cNvSpPr/>
          <p:nvPr/>
        </p:nvSpPr>
        <p:spPr>
          <a:xfrm>
            <a:off x="5570221" y="2272235"/>
            <a:ext cx="840518" cy="18564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חץ: מכופף 11">
            <a:extLst>
              <a:ext uri="{FF2B5EF4-FFF2-40B4-BE49-F238E27FC236}">
                <a16:creationId xmlns:a16="http://schemas.microsoft.com/office/drawing/2014/main" id="{82F7278F-4FAB-9F3B-EE3F-493CCC500AD5}"/>
              </a:ext>
            </a:extLst>
          </p:cNvPr>
          <p:cNvSpPr/>
          <p:nvPr/>
        </p:nvSpPr>
        <p:spPr>
          <a:xfrm rot="5400000">
            <a:off x="9432124" y="2135084"/>
            <a:ext cx="1262270" cy="1325563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3" name="טבלה 13">
            <a:extLst>
              <a:ext uri="{FF2B5EF4-FFF2-40B4-BE49-F238E27FC236}">
                <a16:creationId xmlns:a16="http://schemas.microsoft.com/office/drawing/2014/main" id="{51E186D1-AFF7-F249-7080-FD6AFB7FE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151379"/>
              </p:ext>
            </p:extLst>
          </p:nvPr>
        </p:nvGraphicFramePr>
        <p:xfrm>
          <a:off x="9160111" y="3474720"/>
          <a:ext cx="2524994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994">
                  <a:extLst>
                    <a:ext uri="{9D8B030D-6E8A-4147-A177-3AD203B41FA5}">
                      <a16:colId xmlns:a16="http://schemas.microsoft.com/office/drawing/2014/main" val="1044899698"/>
                    </a:ext>
                  </a:extLst>
                </a:gridCol>
              </a:tblGrid>
              <a:tr h="2578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Heart conditions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024573"/>
                  </a:ext>
                </a:extLst>
              </a:tr>
              <a:tr h="257845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Normal</a:t>
                      </a:r>
                    </a:p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Left/Right bundle branch block</a:t>
                      </a:r>
                    </a:p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Atrial escape</a:t>
                      </a:r>
                    </a:p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Nodal escape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336588"/>
                  </a:ext>
                </a:extLst>
              </a:tr>
              <a:tr h="257845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Atrial premature</a:t>
                      </a:r>
                    </a:p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Aberrant atrial premature</a:t>
                      </a:r>
                    </a:p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Nodal premature</a:t>
                      </a:r>
                    </a:p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Supra-ventricular premature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277857"/>
                  </a:ext>
                </a:extLst>
              </a:tr>
              <a:tr h="257845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Premature ventricular contraction</a:t>
                      </a:r>
                    </a:p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Ventricular escape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228"/>
                  </a:ext>
                </a:extLst>
              </a:tr>
              <a:tr h="257845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Fusion of ventricular and normal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170663"/>
                  </a:ext>
                </a:extLst>
              </a:tr>
              <a:tr h="257845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Paced</a:t>
                      </a:r>
                    </a:p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Fusion of paced and normal</a:t>
                      </a:r>
                    </a:p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Unclassifiable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899191"/>
                  </a:ext>
                </a:extLst>
              </a:tr>
            </a:tbl>
          </a:graphicData>
        </a:graphic>
      </p:graphicFrame>
      <p:graphicFrame>
        <p:nvGraphicFramePr>
          <p:cNvPr id="14" name="טבלה 13">
            <a:extLst>
              <a:ext uri="{FF2B5EF4-FFF2-40B4-BE49-F238E27FC236}">
                <a16:creationId xmlns:a16="http://schemas.microsoft.com/office/drawing/2014/main" id="{B854F85A-EE76-ED2B-51F4-107CF6667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935887"/>
              </p:ext>
            </p:extLst>
          </p:nvPr>
        </p:nvGraphicFramePr>
        <p:xfrm>
          <a:off x="8387949" y="3474720"/>
          <a:ext cx="772161" cy="3282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161">
                  <a:extLst>
                    <a:ext uri="{9D8B030D-6E8A-4147-A177-3AD203B41FA5}">
                      <a16:colId xmlns:a16="http://schemas.microsoft.com/office/drawing/2014/main" val="1044899698"/>
                    </a:ext>
                  </a:extLst>
                </a:gridCol>
              </a:tblGrid>
              <a:tr h="3478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024573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N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336588"/>
                  </a:ext>
                </a:extLst>
              </a:tr>
              <a:tr h="824948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277857"/>
                  </a:ext>
                </a:extLst>
              </a:tr>
              <a:tr h="45521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7228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170663"/>
                  </a:ext>
                </a:extLst>
              </a:tr>
              <a:tr h="5342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Q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5899191"/>
                  </a:ext>
                </a:extLst>
              </a:tr>
            </a:tbl>
          </a:graphicData>
        </a:graphic>
      </p:graphicFrame>
      <p:sp>
        <p:nvSpPr>
          <p:cNvPr id="15" name="מלבן 14">
            <a:extLst>
              <a:ext uri="{FF2B5EF4-FFF2-40B4-BE49-F238E27FC236}">
                <a16:creationId xmlns:a16="http://schemas.microsoft.com/office/drawing/2014/main" id="{F2698FB0-A2B7-646B-9D6A-0FCDFC606F1A}"/>
              </a:ext>
            </a:extLst>
          </p:cNvPr>
          <p:cNvSpPr/>
          <p:nvPr/>
        </p:nvSpPr>
        <p:spPr>
          <a:xfrm>
            <a:off x="8406162" y="6655602"/>
            <a:ext cx="735733" cy="218439"/>
          </a:xfrm>
          <a:prstGeom prst="rect">
            <a:avLst/>
          </a:prstGeom>
          <a:solidFill>
            <a:srgbClr val="CFD5EA"/>
          </a:solidFill>
          <a:ln>
            <a:solidFill>
              <a:srgbClr val="CFD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טבלה 16">
            <a:extLst>
              <a:ext uri="{FF2B5EF4-FFF2-40B4-BE49-F238E27FC236}">
                <a16:creationId xmlns:a16="http://schemas.microsoft.com/office/drawing/2014/main" id="{50DCCF1C-608D-450B-7A1C-2C72EE915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045892"/>
              </p:ext>
            </p:extLst>
          </p:nvPr>
        </p:nvGraphicFramePr>
        <p:xfrm>
          <a:off x="2492698" y="5416616"/>
          <a:ext cx="378297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595">
                  <a:extLst>
                    <a:ext uri="{9D8B030D-6E8A-4147-A177-3AD203B41FA5}">
                      <a16:colId xmlns:a16="http://schemas.microsoft.com/office/drawing/2014/main" val="1113212300"/>
                    </a:ext>
                  </a:extLst>
                </a:gridCol>
                <a:gridCol w="756595">
                  <a:extLst>
                    <a:ext uri="{9D8B030D-6E8A-4147-A177-3AD203B41FA5}">
                      <a16:colId xmlns:a16="http://schemas.microsoft.com/office/drawing/2014/main" val="3901770732"/>
                    </a:ext>
                  </a:extLst>
                </a:gridCol>
                <a:gridCol w="756595">
                  <a:extLst>
                    <a:ext uri="{9D8B030D-6E8A-4147-A177-3AD203B41FA5}">
                      <a16:colId xmlns:a16="http://schemas.microsoft.com/office/drawing/2014/main" val="2901180276"/>
                    </a:ext>
                  </a:extLst>
                </a:gridCol>
                <a:gridCol w="756595">
                  <a:extLst>
                    <a:ext uri="{9D8B030D-6E8A-4147-A177-3AD203B41FA5}">
                      <a16:colId xmlns:a16="http://schemas.microsoft.com/office/drawing/2014/main" val="65006950"/>
                    </a:ext>
                  </a:extLst>
                </a:gridCol>
                <a:gridCol w="756595">
                  <a:extLst>
                    <a:ext uri="{9D8B030D-6E8A-4147-A177-3AD203B41FA5}">
                      <a16:colId xmlns:a16="http://schemas.microsoft.com/office/drawing/2014/main" val="915554679"/>
                    </a:ext>
                  </a:extLst>
                </a:gridCol>
              </a:tblGrid>
              <a:tr h="266669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337455"/>
                  </a:ext>
                </a:extLst>
              </a:tr>
            </a:tbl>
          </a:graphicData>
        </a:graphic>
      </p:graphicFrame>
      <p:graphicFrame>
        <p:nvGraphicFramePr>
          <p:cNvPr id="17" name="טבלה 16">
            <a:extLst>
              <a:ext uri="{FF2B5EF4-FFF2-40B4-BE49-F238E27FC236}">
                <a16:creationId xmlns:a16="http://schemas.microsoft.com/office/drawing/2014/main" id="{C39FF1AA-3097-4961-C175-530CDC8D0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591904"/>
              </p:ext>
            </p:extLst>
          </p:nvPr>
        </p:nvGraphicFramePr>
        <p:xfrm>
          <a:off x="2492698" y="5057508"/>
          <a:ext cx="378297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595">
                  <a:extLst>
                    <a:ext uri="{9D8B030D-6E8A-4147-A177-3AD203B41FA5}">
                      <a16:colId xmlns:a16="http://schemas.microsoft.com/office/drawing/2014/main" val="1113212300"/>
                    </a:ext>
                  </a:extLst>
                </a:gridCol>
                <a:gridCol w="756595">
                  <a:extLst>
                    <a:ext uri="{9D8B030D-6E8A-4147-A177-3AD203B41FA5}">
                      <a16:colId xmlns:a16="http://schemas.microsoft.com/office/drawing/2014/main" val="3901770732"/>
                    </a:ext>
                  </a:extLst>
                </a:gridCol>
                <a:gridCol w="756595">
                  <a:extLst>
                    <a:ext uri="{9D8B030D-6E8A-4147-A177-3AD203B41FA5}">
                      <a16:colId xmlns:a16="http://schemas.microsoft.com/office/drawing/2014/main" val="2901180276"/>
                    </a:ext>
                  </a:extLst>
                </a:gridCol>
                <a:gridCol w="756595">
                  <a:extLst>
                    <a:ext uri="{9D8B030D-6E8A-4147-A177-3AD203B41FA5}">
                      <a16:colId xmlns:a16="http://schemas.microsoft.com/office/drawing/2014/main" val="65006950"/>
                    </a:ext>
                  </a:extLst>
                </a:gridCol>
                <a:gridCol w="756595">
                  <a:extLst>
                    <a:ext uri="{9D8B030D-6E8A-4147-A177-3AD203B41FA5}">
                      <a16:colId xmlns:a16="http://schemas.microsoft.com/office/drawing/2014/main" val="9155546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337455"/>
                  </a:ext>
                </a:extLst>
              </a:tr>
            </a:tbl>
          </a:graphicData>
        </a:graphic>
      </p:graphicFrame>
      <p:sp>
        <p:nvSpPr>
          <p:cNvPr id="18" name="חץ: ימינה 17">
            <a:extLst>
              <a:ext uri="{FF2B5EF4-FFF2-40B4-BE49-F238E27FC236}">
                <a16:creationId xmlns:a16="http://schemas.microsoft.com/office/drawing/2014/main" id="{A37E16B2-47CC-4BEB-284B-F33AAB3BB320}"/>
              </a:ext>
            </a:extLst>
          </p:cNvPr>
          <p:cNvSpPr/>
          <p:nvPr/>
        </p:nvSpPr>
        <p:spPr>
          <a:xfrm rot="10800000">
            <a:off x="6839151" y="5323792"/>
            <a:ext cx="840518" cy="18564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E1C67288-B9AA-66D9-C9C6-D62DA88DF686}"/>
              </a:ext>
            </a:extLst>
          </p:cNvPr>
          <p:cNvSpPr txBox="1"/>
          <p:nvPr/>
        </p:nvSpPr>
        <p:spPr>
          <a:xfrm>
            <a:off x="119345" y="6240874"/>
            <a:ext cx="3250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NimbusRomNo9L-Regu"/>
              </a:rPr>
              <a:t>Mohammad </a:t>
            </a:r>
            <a:r>
              <a:rPr lang="en-US" sz="1400" b="0" i="0" u="none" strike="noStrike" baseline="0" dirty="0" err="1">
                <a:latin typeface="NimbusRomNo9L-Regu"/>
              </a:rPr>
              <a:t>Kachuee</a:t>
            </a:r>
            <a:r>
              <a:rPr lang="en-US" sz="1400" b="0" i="0" u="none" strike="noStrike" baseline="0" dirty="0">
                <a:latin typeface="NimbusRomNo9L-Regu"/>
              </a:rPr>
              <a:t>, </a:t>
            </a:r>
            <a:r>
              <a:rPr lang="en-US" sz="1400" b="0" i="0" u="none" strike="noStrike" baseline="0" dirty="0" err="1">
                <a:latin typeface="NimbusRomNo9L-Regu"/>
              </a:rPr>
              <a:t>Shayan</a:t>
            </a:r>
            <a:r>
              <a:rPr lang="en-US" sz="1400" b="0" i="0" u="none" strike="noStrike" baseline="0" dirty="0">
                <a:latin typeface="NimbusRomNo9L-Regu"/>
              </a:rPr>
              <a:t> </a:t>
            </a:r>
            <a:r>
              <a:rPr lang="en-US" sz="1400" b="0" i="0" u="none" strike="noStrike" baseline="0" dirty="0" err="1">
                <a:latin typeface="NimbusRomNo9L-Regu"/>
              </a:rPr>
              <a:t>Fazeli</a:t>
            </a:r>
            <a:r>
              <a:rPr lang="en-US" sz="1400" b="0" i="0" u="none" strike="noStrike" baseline="0" dirty="0">
                <a:latin typeface="NimbusRomNo9L-Regu"/>
              </a:rPr>
              <a:t>, Majid </a:t>
            </a:r>
            <a:r>
              <a:rPr lang="en-US" sz="1400" b="0" i="0" u="none" strike="noStrike" baseline="0" dirty="0" err="1">
                <a:latin typeface="NimbusRomNo9L-Regu"/>
              </a:rPr>
              <a:t>Sarrafzadeh</a:t>
            </a:r>
            <a:r>
              <a:rPr lang="en-US" sz="1400" b="0" i="0" u="none" strike="noStrike" baseline="0" dirty="0">
                <a:latin typeface="NimbusRomNo9L-Regu"/>
              </a:rPr>
              <a:t>, 2018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8911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5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1F1ECA5-1C00-8AE1-1E34-80A5F7467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Datasets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0BFB6FF-FEB2-E409-6DB4-5C8C16DC5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315" y="1382863"/>
            <a:ext cx="10515600" cy="4351338"/>
          </a:xfrm>
        </p:spPr>
        <p:txBody>
          <a:bodyPr/>
          <a:lstStyle/>
          <a:p>
            <a:pPr marL="0" indent="0" algn="l" rtl="0">
              <a:buNone/>
            </a:pP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Comprised of 2 datasets: MIT-BH and PTB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74BBD043-31EC-56F9-B6CF-FA51C70BB1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493"/>
          <a:stretch/>
        </p:blipFill>
        <p:spPr>
          <a:xfrm>
            <a:off x="1030705" y="1816852"/>
            <a:ext cx="5381625" cy="2550527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B175C1F0-7165-60E0-3FE1-8E5AD9E69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722"/>
          <a:stretch/>
        </p:blipFill>
        <p:spPr>
          <a:xfrm>
            <a:off x="6412330" y="1824405"/>
            <a:ext cx="5248275" cy="2550527"/>
          </a:xfrm>
          <a:prstGeom prst="rect">
            <a:avLst/>
          </a:prstGeom>
        </p:spPr>
      </p:pic>
      <p:pic>
        <p:nvPicPr>
          <p:cNvPr id="2050" name="Picture 2" descr="examples">
            <a:extLst>
              <a:ext uri="{FF2B5EF4-FFF2-40B4-BE49-F238E27FC236}">
                <a16:creationId xmlns:a16="http://schemas.microsoft.com/office/drawing/2014/main" id="{C1A67AB2-155F-F384-8707-4495D77C1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339" y="4336766"/>
            <a:ext cx="4917315" cy="252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חץ: ימינה 9">
            <a:extLst>
              <a:ext uri="{FF2B5EF4-FFF2-40B4-BE49-F238E27FC236}">
                <a16:creationId xmlns:a16="http://schemas.microsoft.com/office/drawing/2014/main" id="{C3D4C512-16AD-7D9E-324E-400E0C9DEB9D}"/>
              </a:ext>
            </a:extLst>
          </p:cNvPr>
          <p:cNvSpPr/>
          <p:nvPr/>
        </p:nvSpPr>
        <p:spPr>
          <a:xfrm>
            <a:off x="838200" y="5342022"/>
            <a:ext cx="2165684" cy="6049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CCA49C9E-0D2E-3327-DF37-5013F89A45DC}"/>
              </a:ext>
            </a:extLst>
          </p:cNvPr>
          <p:cNvSpPr txBox="1"/>
          <p:nvPr/>
        </p:nvSpPr>
        <p:spPr>
          <a:xfrm>
            <a:off x="750770" y="5459841"/>
            <a:ext cx="21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preprocessing</a:t>
            </a:r>
          </a:p>
        </p:txBody>
      </p:sp>
    </p:spTree>
    <p:extLst>
      <p:ext uri="{BB962C8B-B14F-4D97-AF65-F5344CB8AC3E}">
        <p14:creationId xmlns:p14="http://schemas.microsoft.com/office/powerpoint/2010/main" val="315721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1F1ECA5-1C00-8AE1-1E34-80A5F7467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Objectives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0BFB6FF-FEB2-E409-6DB4-5C8C16DC5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828" y="2263051"/>
            <a:ext cx="10515600" cy="4351338"/>
          </a:xfrm>
        </p:spPr>
        <p:txBody>
          <a:bodyPr/>
          <a:lstStyle/>
          <a:p>
            <a:pPr algn="l" rtl="0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simple yet accurate model to the prediction task</a:t>
            </a:r>
          </a:p>
          <a:p>
            <a:pPr algn="l" rtl="0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Try to transfer the learnt model for Arrhythmia task for MI task</a:t>
            </a:r>
          </a:p>
          <a:p>
            <a:pPr algn="l" rtl="0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Comprehend the CNN layers and their meanings</a:t>
            </a:r>
          </a:p>
        </p:txBody>
      </p:sp>
    </p:spTree>
    <p:extLst>
      <p:ext uri="{BB962C8B-B14F-4D97-AF65-F5344CB8AC3E}">
        <p14:creationId xmlns:p14="http://schemas.microsoft.com/office/powerpoint/2010/main" val="3685687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B4A814D-8C02-B660-1CFF-AEBDC525E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CNN Model proposed</a:t>
            </a:r>
          </a:p>
        </p:txBody>
      </p:sp>
      <p:pic>
        <p:nvPicPr>
          <p:cNvPr id="37" name="תמונה 36">
            <a:extLst>
              <a:ext uri="{FF2B5EF4-FFF2-40B4-BE49-F238E27FC236}">
                <a16:creationId xmlns:a16="http://schemas.microsoft.com/office/drawing/2014/main" id="{05954F2A-3082-543D-5E65-B7D76EE90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02" y="1690688"/>
            <a:ext cx="10100288" cy="39126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9" name="תמונה 38">
            <a:extLst>
              <a:ext uri="{FF2B5EF4-FFF2-40B4-BE49-F238E27FC236}">
                <a16:creationId xmlns:a16="http://schemas.microsoft.com/office/drawing/2014/main" id="{024305E3-59C6-BF7D-F66E-06CFF7312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54" y="1690688"/>
            <a:ext cx="1137315" cy="428613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12107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6C9ECD1F-1B32-4E48-9736-A1BC9A323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571E631-FA08-9A29-C53B-43F12A645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6" y="2023110"/>
            <a:ext cx="2700989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b="1" dirty="0"/>
              <a:t>Training and tuning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4419FE6-DD08-BBC5-89CA-A5FD46FFA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26" y="4585417"/>
            <a:ext cx="1917703" cy="35035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l" rtl="0">
              <a:buNone/>
            </a:pPr>
            <a:r>
              <a:rPr lang="en-US" sz="1600" i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Tuned with optuna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D87CE1D1-DD82-6174-B029-17E212DF42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" r="19806" b="-4"/>
          <a:stretch/>
        </p:blipFill>
        <p:spPr>
          <a:xfrm>
            <a:off x="3945835" y="809410"/>
            <a:ext cx="3830024" cy="2616085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5A957403-5C50-8E2C-1A6D-85B85D9536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33" b="3"/>
          <a:stretch/>
        </p:blipFill>
        <p:spPr>
          <a:xfrm>
            <a:off x="7910946" y="767621"/>
            <a:ext cx="3888678" cy="265787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A36E7B57-AAF0-30F3-D375-0830B1C660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9" r="17853" b="3"/>
          <a:stretch/>
        </p:blipFill>
        <p:spPr>
          <a:xfrm>
            <a:off x="4054251" y="3548348"/>
            <a:ext cx="3721608" cy="2542032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9F57B9CC-7BFC-453F-54FB-9FAA5D4EA1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533" b="3"/>
          <a:stretch/>
        </p:blipFill>
        <p:spPr>
          <a:xfrm>
            <a:off x="7916372" y="3548347"/>
            <a:ext cx="3719192" cy="2542032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FA4896FB-EFCB-B645-87D9-49B4654E28AD}"/>
              </a:ext>
            </a:extLst>
          </p:cNvPr>
          <p:cNvSpPr txBox="1"/>
          <p:nvPr/>
        </p:nvSpPr>
        <p:spPr>
          <a:xfrm>
            <a:off x="4870174" y="33680"/>
            <a:ext cx="177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Arrhythmia task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0044EB6C-8FDE-A398-503C-B9686EDB4719}"/>
              </a:ext>
            </a:extLst>
          </p:cNvPr>
          <p:cNvSpPr txBox="1"/>
          <p:nvPr/>
        </p:nvSpPr>
        <p:spPr>
          <a:xfrm>
            <a:off x="9448148" y="36000"/>
            <a:ext cx="104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 task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B8C44689-6129-D8AA-F5C0-F67D0F1123A8}"/>
              </a:ext>
            </a:extLst>
          </p:cNvPr>
          <p:cNvSpPr txBox="1"/>
          <p:nvPr/>
        </p:nvSpPr>
        <p:spPr>
          <a:xfrm>
            <a:off x="7848599" y="329212"/>
            <a:ext cx="4162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test accuracy is: 99.140893%</a:t>
            </a:r>
            <a:endParaRPr lang="en-US" dirty="0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C9B41EB9-05FA-F41E-92A6-0B03A2D8988D}"/>
              </a:ext>
            </a:extLst>
          </p:cNvPr>
          <p:cNvSpPr txBox="1"/>
          <p:nvPr/>
        </p:nvSpPr>
        <p:spPr>
          <a:xfrm>
            <a:off x="1827549" y="329212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test accuracy is: 98.739208%</a:t>
            </a:r>
            <a:endParaRPr lang="en-US" dirty="0"/>
          </a:p>
        </p:txBody>
      </p:sp>
      <p:sp>
        <p:nvSpPr>
          <p:cNvPr id="24" name="מציין מיקום תוכן 2">
            <a:extLst>
              <a:ext uri="{FF2B5EF4-FFF2-40B4-BE49-F238E27FC236}">
                <a16:creationId xmlns:a16="http://schemas.microsoft.com/office/drawing/2014/main" id="{EAA590D0-9CA7-B476-931A-3657908B78FF}"/>
              </a:ext>
            </a:extLst>
          </p:cNvPr>
          <p:cNvSpPr txBox="1">
            <a:spLocks/>
          </p:cNvSpPr>
          <p:nvPr/>
        </p:nvSpPr>
        <p:spPr>
          <a:xfrm>
            <a:off x="556436" y="4961579"/>
            <a:ext cx="1917703" cy="350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lnSpc>
                <a:spcPct val="110000"/>
              </a:lnSpc>
              <a:buNone/>
            </a:pP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Trained with early stopping</a:t>
            </a:r>
          </a:p>
        </p:txBody>
      </p:sp>
      <p:sp>
        <p:nvSpPr>
          <p:cNvPr id="25" name="מציין מיקום תוכן 2">
            <a:extLst>
              <a:ext uri="{FF2B5EF4-FFF2-40B4-BE49-F238E27FC236}">
                <a16:creationId xmlns:a16="http://schemas.microsoft.com/office/drawing/2014/main" id="{EFC44E6B-FE4C-7797-D435-9B211EAB3B66}"/>
              </a:ext>
            </a:extLst>
          </p:cNvPr>
          <p:cNvSpPr txBox="1">
            <a:spLocks/>
          </p:cNvSpPr>
          <p:nvPr/>
        </p:nvSpPr>
        <p:spPr>
          <a:xfrm>
            <a:off x="1107440" y="5291542"/>
            <a:ext cx="1917703" cy="350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lnSpc>
                <a:spcPct val="110000"/>
              </a:lnSpc>
              <a:buNone/>
            </a:pP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Trained with LR scheduling</a:t>
            </a:r>
          </a:p>
        </p:txBody>
      </p:sp>
    </p:spTree>
    <p:extLst>
      <p:ext uri="{BB962C8B-B14F-4D97-AF65-F5344CB8AC3E}">
        <p14:creationId xmlns:p14="http://schemas.microsoft.com/office/powerpoint/2010/main" val="149968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6C9ECD1F-1B32-4E48-9736-A1BC9A323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571E631-FA08-9A29-C53B-43F12A645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6" y="2023110"/>
            <a:ext cx="2700989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b="1" dirty="0"/>
              <a:t>Training and tuning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4419FE6-DD08-BBC5-89CA-A5FD46FFA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26" y="4585417"/>
            <a:ext cx="1917703" cy="35035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l" rtl="0">
              <a:buNone/>
            </a:pPr>
            <a:r>
              <a:rPr lang="en-US" sz="1600" i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Tuned with optuna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FA4896FB-EFCB-B645-87D9-49B4654E28AD}"/>
              </a:ext>
            </a:extLst>
          </p:cNvPr>
          <p:cNvSpPr txBox="1"/>
          <p:nvPr/>
        </p:nvSpPr>
        <p:spPr>
          <a:xfrm>
            <a:off x="4973096" y="1191212"/>
            <a:ext cx="1822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Arrhythmia task</a:t>
            </a:r>
          </a:p>
        </p:txBody>
      </p:sp>
      <p:sp>
        <p:nvSpPr>
          <p:cNvPr id="24" name="מציין מיקום תוכן 2">
            <a:extLst>
              <a:ext uri="{FF2B5EF4-FFF2-40B4-BE49-F238E27FC236}">
                <a16:creationId xmlns:a16="http://schemas.microsoft.com/office/drawing/2014/main" id="{EAA590D0-9CA7-B476-931A-3657908B78FF}"/>
              </a:ext>
            </a:extLst>
          </p:cNvPr>
          <p:cNvSpPr txBox="1">
            <a:spLocks/>
          </p:cNvSpPr>
          <p:nvPr/>
        </p:nvSpPr>
        <p:spPr>
          <a:xfrm>
            <a:off x="556436" y="4961579"/>
            <a:ext cx="1917703" cy="350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lnSpc>
                <a:spcPct val="110000"/>
              </a:lnSpc>
              <a:buNone/>
            </a:pP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Trained with early stopping</a:t>
            </a:r>
          </a:p>
        </p:txBody>
      </p:sp>
      <p:sp>
        <p:nvSpPr>
          <p:cNvPr id="25" name="מציין מיקום תוכן 2">
            <a:extLst>
              <a:ext uri="{FF2B5EF4-FFF2-40B4-BE49-F238E27FC236}">
                <a16:creationId xmlns:a16="http://schemas.microsoft.com/office/drawing/2014/main" id="{EFC44E6B-FE4C-7797-D435-9B211EAB3B66}"/>
              </a:ext>
            </a:extLst>
          </p:cNvPr>
          <p:cNvSpPr txBox="1">
            <a:spLocks/>
          </p:cNvSpPr>
          <p:nvPr/>
        </p:nvSpPr>
        <p:spPr>
          <a:xfrm>
            <a:off x="1107440" y="5291542"/>
            <a:ext cx="1917703" cy="350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lnSpc>
                <a:spcPct val="110000"/>
              </a:lnSpc>
              <a:buNone/>
            </a:pP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Trained with LR scheduling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0EFF4862-78C7-83DE-A032-FB678D758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48"/>
          <a:stretch/>
        </p:blipFill>
        <p:spPr>
          <a:xfrm>
            <a:off x="7573487" y="1789508"/>
            <a:ext cx="4336134" cy="3852389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D64A9E64-759E-11AE-87C2-6BE7CF4E1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001" y="1789508"/>
            <a:ext cx="4000218" cy="3872265"/>
          </a:xfrm>
          <a:prstGeom prst="rect">
            <a:avLst/>
          </a:prstGeom>
        </p:spPr>
      </p:pic>
      <p:sp>
        <p:nvSpPr>
          <p:cNvPr id="14" name="כותרת 1">
            <a:extLst>
              <a:ext uri="{FF2B5EF4-FFF2-40B4-BE49-F238E27FC236}">
                <a16:creationId xmlns:a16="http://schemas.microsoft.com/office/drawing/2014/main" id="{AE2190E3-D9CF-71E1-EBF4-B43E37AAB413}"/>
              </a:ext>
            </a:extLst>
          </p:cNvPr>
          <p:cNvSpPr txBox="1">
            <a:spLocks/>
          </p:cNvSpPr>
          <p:nvPr/>
        </p:nvSpPr>
        <p:spPr>
          <a:xfrm>
            <a:off x="5508964" y="185660"/>
            <a:ext cx="4821832" cy="1078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en-US" b="1" dirty="0"/>
              <a:t>Confusion matrices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72279410-79CA-008B-18D2-BBEB55B98281}"/>
              </a:ext>
            </a:extLst>
          </p:cNvPr>
          <p:cNvSpPr txBox="1"/>
          <p:nvPr/>
        </p:nvSpPr>
        <p:spPr>
          <a:xfrm>
            <a:off x="9441580" y="1206229"/>
            <a:ext cx="104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 task</a:t>
            </a:r>
          </a:p>
        </p:txBody>
      </p:sp>
    </p:spTree>
    <p:extLst>
      <p:ext uri="{BB962C8B-B14F-4D97-AF65-F5344CB8AC3E}">
        <p14:creationId xmlns:p14="http://schemas.microsoft.com/office/powerpoint/2010/main" val="121301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C32F594B-CA47-766E-5EF0-DB20FB7D7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3700" b="1" dirty="0"/>
              <a:t>Transferring model –</a:t>
            </a:r>
            <a:r>
              <a:rPr lang="en-US" sz="2800" b="1" dirty="0"/>
              <a:t>Arrhythmia to MI task</a:t>
            </a:r>
            <a:endParaRPr lang="en-US" sz="37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461340B6-57B0-550E-C1A0-BF8AAFD25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046" y="3805961"/>
            <a:ext cx="3703320" cy="2046084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9F88A1BF-4D93-6B32-A0ED-B571B6B06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043" y="1151846"/>
            <a:ext cx="3703320" cy="2018309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04BF92A8-8B78-509E-0AFE-E7E2988E0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571" y="1182620"/>
            <a:ext cx="3703320" cy="1990534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74CD3AE7-1EB8-A66B-F8B4-2EC04AFA9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056" y="3840837"/>
            <a:ext cx="3703320" cy="1972017"/>
          </a:xfrm>
          <a:prstGeom prst="rect">
            <a:avLst/>
          </a:prstGeom>
        </p:spPr>
      </p:pic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574891FA-8B85-7557-52B3-FD07D73D86B0}"/>
              </a:ext>
            </a:extLst>
          </p:cNvPr>
          <p:cNvSpPr txBox="1"/>
          <p:nvPr/>
        </p:nvSpPr>
        <p:spPr>
          <a:xfrm>
            <a:off x="5482206" y="1450857"/>
            <a:ext cx="84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layer</a:t>
            </a: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B879DF41-8290-4787-2D0C-A32024B6815E}"/>
              </a:ext>
            </a:extLst>
          </p:cNvPr>
          <p:cNvSpPr txBox="1"/>
          <p:nvPr/>
        </p:nvSpPr>
        <p:spPr>
          <a:xfrm>
            <a:off x="5482205" y="4137551"/>
            <a:ext cx="97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layers</a:t>
            </a: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AE050DCF-C5A5-7BD7-56BB-E5C3378EC7BE}"/>
              </a:ext>
            </a:extLst>
          </p:cNvPr>
          <p:cNvSpPr txBox="1"/>
          <p:nvPr/>
        </p:nvSpPr>
        <p:spPr>
          <a:xfrm>
            <a:off x="9290117" y="1450857"/>
            <a:ext cx="97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layers</a:t>
            </a: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776B030A-0CF9-820E-D227-89EC2F9A72CD}"/>
              </a:ext>
            </a:extLst>
          </p:cNvPr>
          <p:cNvSpPr txBox="1"/>
          <p:nvPr/>
        </p:nvSpPr>
        <p:spPr>
          <a:xfrm>
            <a:off x="9258689" y="4144369"/>
            <a:ext cx="97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layers</a:t>
            </a:r>
          </a:p>
        </p:txBody>
      </p:sp>
      <p:pic>
        <p:nvPicPr>
          <p:cNvPr id="21" name="תמונה 20">
            <a:extLst>
              <a:ext uri="{FF2B5EF4-FFF2-40B4-BE49-F238E27FC236}">
                <a16:creationId xmlns:a16="http://schemas.microsoft.com/office/drawing/2014/main" id="{91BD4DBE-528F-937D-9A85-491F0252C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9942" y="1089386"/>
            <a:ext cx="7930250" cy="4983423"/>
          </a:xfrm>
          <a:prstGeom prst="rect">
            <a:avLst/>
          </a:prstGeom>
        </p:spPr>
      </p:pic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2A4A850C-68B4-3EF0-1CCE-FF08C3D1C82A}"/>
              </a:ext>
            </a:extLst>
          </p:cNvPr>
          <p:cNvSpPr txBox="1"/>
          <p:nvPr/>
        </p:nvSpPr>
        <p:spPr>
          <a:xfrm>
            <a:off x="8957297" y="5133388"/>
            <a:ext cx="84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layer</a:t>
            </a:r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8E9EB2C2-466E-F893-2146-98F3A193A57E}"/>
              </a:ext>
            </a:extLst>
          </p:cNvPr>
          <p:cNvSpPr txBox="1"/>
          <p:nvPr/>
        </p:nvSpPr>
        <p:spPr>
          <a:xfrm>
            <a:off x="7147607" y="3860785"/>
            <a:ext cx="84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layer</a:t>
            </a:r>
          </a:p>
        </p:txBody>
      </p: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2A9A17F4-4377-E4B5-9CD7-C61C4663E130}"/>
              </a:ext>
            </a:extLst>
          </p:cNvPr>
          <p:cNvSpPr txBox="1"/>
          <p:nvPr/>
        </p:nvSpPr>
        <p:spPr>
          <a:xfrm>
            <a:off x="10112781" y="1828658"/>
            <a:ext cx="84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layer</a:t>
            </a: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CE2F5726-02B7-71C4-9686-BED2DBBC612B}"/>
              </a:ext>
            </a:extLst>
          </p:cNvPr>
          <p:cNvSpPr txBox="1"/>
          <p:nvPr/>
        </p:nvSpPr>
        <p:spPr>
          <a:xfrm>
            <a:off x="7011720" y="1509960"/>
            <a:ext cx="92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layers</a:t>
            </a:r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204E49A3-BEE0-B205-0AF3-6A56A745830D}"/>
              </a:ext>
            </a:extLst>
          </p:cNvPr>
          <p:cNvSpPr txBox="1"/>
          <p:nvPr/>
        </p:nvSpPr>
        <p:spPr>
          <a:xfrm>
            <a:off x="4236593" y="1509960"/>
            <a:ext cx="1094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transfer</a:t>
            </a:r>
          </a:p>
        </p:txBody>
      </p:sp>
    </p:spTree>
    <p:extLst>
      <p:ext uri="{BB962C8B-B14F-4D97-AF65-F5344CB8AC3E}">
        <p14:creationId xmlns:p14="http://schemas.microsoft.com/office/powerpoint/2010/main" val="235498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3" grpId="0"/>
      <p:bldP spid="25" grpId="0"/>
      <p:bldP spid="27" grpId="0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9B438EC-0912-E6CF-7659-B8477D332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Comparison of main previous work</a:t>
            </a:r>
          </a:p>
        </p:txBody>
      </p:sp>
      <p:graphicFrame>
        <p:nvGraphicFramePr>
          <p:cNvPr id="4" name="טבלה 4">
            <a:extLst>
              <a:ext uri="{FF2B5EF4-FFF2-40B4-BE49-F238E27FC236}">
                <a16:creationId xmlns:a16="http://schemas.microsoft.com/office/drawing/2014/main" id="{30F108A7-C7A1-1893-820F-39010054B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510627"/>
              </p:ext>
            </p:extLst>
          </p:nvPr>
        </p:nvGraphicFramePr>
        <p:xfrm>
          <a:off x="1530626" y="1783152"/>
          <a:ext cx="9372600" cy="345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3150">
                  <a:extLst>
                    <a:ext uri="{9D8B030D-6E8A-4147-A177-3AD203B41FA5}">
                      <a16:colId xmlns:a16="http://schemas.microsoft.com/office/drawing/2014/main" val="3135115037"/>
                    </a:ext>
                  </a:extLst>
                </a:gridCol>
                <a:gridCol w="2343150">
                  <a:extLst>
                    <a:ext uri="{9D8B030D-6E8A-4147-A177-3AD203B41FA5}">
                      <a16:colId xmlns:a16="http://schemas.microsoft.com/office/drawing/2014/main" val="375027861"/>
                    </a:ext>
                  </a:extLst>
                </a:gridCol>
                <a:gridCol w="2343150">
                  <a:extLst>
                    <a:ext uri="{9D8B030D-6E8A-4147-A177-3AD203B41FA5}">
                      <a16:colId xmlns:a16="http://schemas.microsoft.com/office/drawing/2014/main" val="3126295670"/>
                    </a:ext>
                  </a:extLst>
                </a:gridCol>
                <a:gridCol w="2343150">
                  <a:extLst>
                    <a:ext uri="{9D8B030D-6E8A-4147-A177-3AD203B41FA5}">
                      <a16:colId xmlns:a16="http://schemas.microsoft.com/office/drawing/2014/main" val="3825370683"/>
                    </a:ext>
                  </a:extLst>
                </a:gridCol>
              </a:tblGrid>
              <a:tr h="19812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source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Model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Test accuracy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766668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MIT-BIH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PTB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244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baseline="0" dirty="0" err="1">
                          <a:latin typeface="NimbusRomNo9L-Regu"/>
                        </a:rPr>
                        <a:t>Kachuee</a:t>
                      </a:r>
                      <a:r>
                        <a:rPr lang="en-US" sz="1800" b="0" i="0" u="none" strike="noStrike" baseline="0" dirty="0">
                          <a:latin typeface="NimbusRomNo9L-Regu"/>
                        </a:rPr>
                        <a:t> et Al, 2018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CNN, 13 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0165472"/>
                  </a:ext>
                </a:extLst>
              </a:tr>
              <a:tr h="4030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Previous work</a:t>
                      </a:r>
                    </a:p>
                    <a:p>
                      <a:pPr algn="ctr"/>
                      <a:r>
                        <a:rPr lang="en-US" dirty="0"/>
                        <a:t>(on Kaggle)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CNN, 12 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0622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Previous work</a:t>
                      </a:r>
                    </a:p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(on Kaggle)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CNN, 12 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3685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Previous work</a:t>
                      </a:r>
                    </a:p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(on Kaggle)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CNN, 8 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99.9%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9396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CNN, 8 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98.73%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99.14%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0860527"/>
                  </a:ext>
                </a:extLst>
              </a:tr>
            </a:tbl>
          </a:graphicData>
        </a:graphic>
      </p:graphicFrame>
      <p:graphicFrame>
        <p:nvGraphicFramePr>
          <p:cNvPr id="8" name="טבלה 7">
            <a:extLst>
              <a:ext uri="{FF2B5EF4-FFF2-40B4-BE49-F238E27FC236}">
                <a16:creationId xmlns:a16="http://schemas.microsoft.com/office/drawing/2014/main" id="{AE8A78A0-82D4-1C61-DA48-F846FC60F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376008"/>
              </p:ext>
            </p:extLst>
          </p:nvPr>
        </p:nvGraphicFramePr>
        <p:xfrm>
          <a:off x="1550504" y="1783151"/>
          <a:ext cx="9352722" cy="3454399"/>
        </p:xfrm>
        <a:graphic>
          <a:graphicData uri="http://schemas.openxmlformats.org/drawingml/2006/table">
            <a:tbl>
              <a:tblPr/>
              <a:tblGrid>
                <a:gridCol w="9352722">
                  <a:extLst>
                    <a:ext uri="{9D8B030D-6E8A-4147-A177-3AD203B41FA5}">
                      <a16:colId xmlns:a16="http://schemas.microsoft.com/office/drawing/2014/main" val="3155742269"/>
                    </a:ext>
                  </a:extLst>
                </a:gridCol>
              </a:tblGrid>
              <a:tr h="34543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mpd="sng">
                      <a:solidFill>
                        <a:schemeClr val="tx1"/>
                      </a:solidFill>
                      <a:prstDash val="solid"/>
                    </a:lnL>
                    <a:lnR w="76200" cmpd="sng">
                      <a:solidFill>
                        <a:schemeClr val="tx1"/>
                      </a:solidFill>
                      <a:prstDash val="solid"/>
                    </a:lnR>
                    <a:lnT w="76200" cmpd="sng">
                      <a:solidFill>
                        <a:schemeClr val="tx1"/>
                      </a:solidFill>
                      <a:prstDash val="solid"/>
                    </a:lnT>
                    <a:lnB w="762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086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3013271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1877</TotalTime>
  <Words>331</Words>
  <Application>Microsoft Office PowerPoint</Application>
  <PresentationFormat>מסך רחב</PresentationFormat>
  <Paragraphs>105</Paragraphs>
  <Slides>12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NimbusRomNo9L-Regu</vt:lpstr>
      <vt:lpstr>ערכת נושא Office</vt:lpstr>
      <vt:lpstr>מצגת של PowerPoint‏</vt:lpstr>
      <vt:lpstr>Introduction</vt:lpstr>
      <vt:lpstr>Datasets</vt:lpstr>
      <vt:lpstr>Objectives</vt:lpstr>
      <vt:lpstr>CNN Model proposed</vt:lpstr>
      <vt:lpstr>Training and tuning</vt:lpstr>
      <vt:lpstr>Training and tuning</vt:lpstr>
      <vt:lpstr>Transferring model –Arrhythmia to MI task</vt:lpstr>
      <vt:lpstr>Comparison of main previous work</vt:lpstr>
      <vt:lpstr>Model explanation</vt:lpstr>
      <vt:lpstr>Future work extensions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Gilad Altshuler</dc:creator>
  <cp:lastModifiedBy>Gilad Altshuler</cp:lastModifiedBy>
  <cp:revision>9</cp:revision>
  <dcterms:created xsi:type="dcterms:W3CDTF">2023-01-22T19:07:21Z</dcterms:created>
  <dcterms:modified xsi:type="dcterms:W3CDTF">2023-01-24T17:42:42Z</dcterms:modified>
</cp:coreProperties>
</file>